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75" r:id="rId4"/>
    <p:sldId id="274" r:id="rId5"/>
    <p:sldId id="272" r:id="rId6"/>
    <p:sldId id="260" r:id="rId7"/>
    <p:sldId id="270" r:id="rId8"/>
    <p:sldId id="263" r:id="rId9"/>
    <p:sldId id="271" r:id="rId10"/>
    <p:sldId id="264" r:id="rId11"/>
    <p:sldId id="265" r:id="rId12"/>
    <p:sldId id="266" r:id="rId13"/>
    <p:sldId id="267" r:id="rId14"/>
    <p:sldId id="273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 autoAdjust="0"/>
    <p:restoredTop sz="70740" autoAdjust="0"/>
  </p:normalViewPr>
  <p:slideViewPr>
    <p:cSldViewPr snapToGrid="0" snapToObjects="1">
      <p:cViewPr varScale="1">
        <p:scale>
          <a:sx n="77" d="100"/>
          <a:sy n="77" d="100"/>
        </p:scale>
        <p:origin x="-16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5"/>
    </mc:Choice>
    <mc:Fallback>
      <c:style val="25"/>
    </mc:Fallback>
  </mc:AlternateContent>
  <c:chart>
    <c:title>
      <c:tx>
        <c:rich>
          <a:bodyPr/>
          <a:lstStyle/>
          <a:p>
            <a:pPr>
              <a:defRPr b="0" i="0">
                <a:latin typeface="Helvetica"/>
              </a:defRPr>
            </a:pPr>
            <a:r>
              <a:rPr lang="en-US" b="0" i="0" dirty="0" smtClean="0">
                <a:latin typeface="Helvetica"/>
              </a:rPr>
              <a:t>JSON Performance on Android</a:t>
            </a:r>
            <a:endParaRPr lang="en-US" b="0" i="0" dirty="0">
              <a:latin typeface="Helvetica"/>
            </a:endParaRPr>
          </a:p>
        </c:rich>
      </c:tx>
      <c:layout/>
      <c:overlay val="0"/>
    </c:title>
    <c:autoTitleDeleted val="0"/>
    <c:view3D>
      <c:rotX val="15"/>
      <c:rotY val="20"/>
      <c:rAngAx val="1"/>
    </c:view3D>
    <c:floor>
      <c:thickness val="0"/>
      <c:spPr>
        <a:solidFill>
          <a:schemeClr val="bg2">
            <a:lumMod val="90000"/>
            <a:lumOff val="10000"/>
            <a:alpha val="83000"/>
          </a:schemeClr>
        </a:solidFill>
        <a:ln>
          <a:noFill/>
        </a:ln>
      </c:spPr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GSON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>
                    <a:latin typeface="Helvetic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Serial (s)</c:v>
                </c:pt>
                <c:pt idx="1">
                  <c:v>Streaming (s)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5.783</c:v>
                </c:pt>
                <c:pt idx="1">
                  <c:v>4.614999999999981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Jackson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>
                    <a:latin typeface="Helvetic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Serial (s)</c:v>
                </c:pt>
                <c:pt idx="1">
                  <c:v>Streaming (s)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1.004</c:v>
                </c:pt>
                <c:pt idx="1">
                  <c:v>0.352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91322456"/>
        <c:axId val="491325496"/>
        <c:axId val="0"/>
      </c:bar3DChart>
      <c:catAx>
        <c:axId val="49132245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>
                <a:latin typeface="Helvetica"/>
              </a:defRPr>
            </a:pPr>
            <a:endParaRPr lang="en-US"/>
          </a:p>
        </c:txPr>
        <c:crossAx val="491325496"/>
        <c:crosses val="autoZero"/>
        <c:auto val="1"/>
        <c:lblAlgn val="ctr"/>
        <c:lblOffset val="100"/>
        <c:noMultiLvlLbl val="0"/>
      </c:catAx>
      <c:valAx>
        <c:axId val="49132549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91322456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>
            <a:defRPr>
              <a:latin typeface="Helvetica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C900D-C50E-4C4A-9DAB-1096451025AA}" type="datetimeFigureOut">
              <a:rPr lang="en-US" smtClean="0"/>
              <a:t>3/31/11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E7217-964F-084A-891B-A4C1D0DB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6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1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67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  <a:p>
            <a:endParaRPr lang="en-US" dirty="0" smtClean="0"/>
          </a:p>
          <a:p>
            <a:r>
              <a:rPr lang="en-US" dirty="0" smtClean="0"/>
              <a:t>Service Architecture</a:t>
            </a:r>
          </a:p>
          <a:p>
            <a:r>
              <a:rPr lang="en-US" dirty="0" smtClean="0"/>
              <a:t>Android Application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Majority Backend Enhancements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API Framework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Web Application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  <a:p>
            <a:endParaRPr lang="en-US" dirty="0" smtClean="0"/>
          </a:p>
          <a:p>
            <a:r>
              <a:rPr lang="en-US" dirty="0" smtClean="0"/>
              <a:t>Explain</a:t>
            </a:r>
            <a:r>
              <a:rPr lang="en-US" baseline="0" dirty="0" smtClean="0"/>
              <a:t> why we had to modify our service architecture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6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6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6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3/31/11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29.png"/><Relationship Id="rId5" Type="http://schemas.openxmlformats.org/officeDocument/2006/relationships/image" Target="../media/image5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97618"/>
            <a:ext cx="7772400" cy="877824"/>
          </a:xfrm>
        </p:spPr>
        <p:txBody>
          <a:bodyPr>
            <a:noAutofit/>
          </a:bodyPr>
          <a:lstStyle/>
          <a:p>
            <a:r>
              <a:rPr lang="en-US" dirty="0">
                <a:latin typeface="Helvetica"/>
                <a:cs typeface="Helvetica"/>
              </a:rPr>
              <a:t>Progress </a:t>
            </a:r>
            <a:r>
              <a:rPr lang="en-US" dirty="0" smtClean="0">
                <a:latin typeface="Helvetica"/>
                <a:cs typeface="Helvetica"/>
              </a:rPr>
              <a:t>Report : March 31</a:t>
            </a:r>
            <a:r>
              <a:rPr lang="en-US" baseline="30000" dirty="0" smtClean="0">
                <a:latin typeface="Helvetica"/>
                <a:cs typeface="Helvetica"/>
              </a:rPr>
              <a:t>st</a:t>
            </a:r>
            <a:r>
              <a:rPr lang="en-US" dirty="0" smtClean="0">
                <a:latin typeface="Helvetica"/>
                <a:cs typeface="Helvetica"/>
              </a:rPr>
              <a:t>, 2011</a:t>
            </a:r>
          </a:p>
          <a:p>
            <a:r>
              <a:rPr lang="en-US" sz="1400" dirty="0">
                <a:latin typeface="Helvetica"/>
                <a:cs typeface="Helvetica"/>
              </a:rPr>
              <a:t>Brett </a:t>
            </a:r>
            <a:r>
              <a:rPr lang="en-US" sz="1400" dirty="0" err="1">
                <a:latin typeface="Helvetica"/>
                <a:cs typeface="Helvetica"/>
              </a:rPr>
              <a:t>Baumert</a:t>
            </a:r>
            <a:r>
              <a:rPr lang="en-US" sz="1400" dirty="0">
                <a:latin typeface="Helvetica"/>
                <a:cs typeface="Helvetica"/>
              </a:rPr>
              <a:t>, Curtis Johnson, Mike Kelly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" y="2553360"/>
            <a:ext cx="7266360" cy="17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4307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3556"/>
            <a:ext cx="7770813" cy="142987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Helvetica"/>
                <a:cs typeface="Helvetica"/>
              </a:rPr>
              <a:t>Demo</a:t>
            </a:r>
            <a:endParaRPr lang="en-US" sz="60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3686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tellite.png"/>
          <p:cNvPicPr>
            <a:picLocks noChangeAspect="1"/>
          </p:cNvPicPr>
          <p:nvPr/>
        </p:nvPicPr>
        <p:blipFill>
          <a:blip r:embed="rId4">
            <a:alphaModFix amt="2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40240">
            <a:off x="5544486" y="3293"/>
            <a:ext cx="3461982" cy="34619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to Come: Android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Immediate Goals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Trip Feature (categorize sets of data)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Geo-location (geo-tag sets of data)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Develop application GPS Service</a:t>
            </a:r>
            <a:endParaRPr lang="en-US" dirty="0">
              <a:latin typeface="Helvetica"/>
              <a:cs typeface="Helvetica"/>
            </a:endParaRP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Database models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Long Term Goals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Password </a:t>
            </a:r>
            <a:r>
              <a:rPr lang="en-US" dirty="0" smtClean="0">
                <a:latin typeface="Helvetica"/>
                <a:cs typeface="Helvetica"/>
              </a:rPr>
              <a:t>recovery </a:t>
            </a:r>
            <a:r>
              <a:rPr lang="en-US" dirty="0" smtClean="0">
                <a:latin typeface="Helvetica"/>
                <a:cs typeface="Helvetica"/>
              </a:rPr>
              <a:t>on the mobile application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Data graphs on the UI (mobile charts)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06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in_page_background.png"/>
          <p:cNvPicPr>
            <a:picLocks noChangeAspect="1"/>
          </p:cNvPicPr>
          <p:nvPr/>
        </p:nvPicPr>
        <p:blipFill>
          <a:blip r:embed="rId4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166"/>
            <a:ext cx="9144000" cy="63904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What’s to Come: Web and API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0"/>
            <a:ext cx="7770813" cy="4441263"/>
          </a:xfrm>
        </p:spPr>
        <p:txBody>
          <a:bodyPr/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Immediate Goals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Charts and Statistics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Vehicle Management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Trips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Manage and View trips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Long Term Goals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Notifications 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Threshold Triggers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News </a:t>
            </a:r>
            <a:r>
              <a:rPr lang="en-US" dirty="0">
                <a:latin typeface="Helvetica"/>
                <a:cs typeface="Helvetica"/>
              </a:rPr>
              <a:t>Feed</a:t>
            </a:r>
          </a:p>
          <a:p>
            <a:pPr>
              <a:buSzPct val="150000"/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lvl="2">
              <a:buSzPct val="150000"/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305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Schedule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  <p:pic>
        <p:nvPicPr>
          <p:cNvPr id="3" name="Picture 2" descr="schedule_march_apri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2006600"/>
            <a:ext cx="8253434" cy="282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221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_atlassian1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029" y="-1128700"/>
            <a:ext cx="10517453" cy="3756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039" y="187531"/>
            <a:ext cx="7770813" cy="1429871"/>
          </a:xfrm>
        </p:spPr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Something Cool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19" name="Picture 18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97038" y="1729782"/>
            <a:ext cx="7770813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A  Letter From </a:t>
            </a:r>
            <a:r>
              <a:rPr lang="en-US" b="1" dirty="0" err="1" smtClean="0">
                <a:latin typeface="Helvetica"/>
                <a:cs typeface="Helvetica"/>
              </a:rPr>
              <a:t>Atlassian</a:t>
            </a:r>
            <a:r>
              <a:rPr lang="en-US" b="1" dirty="0" smtClean="0">
                <a:latin typeface="Helvetica"/>
                <a:cs typeface="Helvetica"/>
              </a:rPr>
              <a:t>: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This </a:t>
            </a:r>
            <a:r>
              <a:rPr lang="en-US" dirty="0">
                <a:latin typeface="Helvetica"/>
                <a:cs typeface="Helvetica"/>
              </a:rPr>
              <a:t>week, we announced that you helped </a:t>
            </a:r>
            <a:r>
              <a:rPr lang="en-US" dirty="0" err="1">
                <a:latin typeface="Helvetica"/>
                <a:cs typeface="Helvetica"/>
              </a:rPr>
              <a:t>Atlassian</a:t>
            </a:r>
            <a:r>
              <a:rPr lang="en-US" dirty="0">
                <a:latin typeface="Helvetica"/>
                <a:cs typeface="Helvetica"/>
              </a:rPr>
              <a:t> raise $1 million for Room to Read through our $10 Starter License program. We quite literally couldn't have done it without you, and we want to give a big thanks. (If emails could fist-bump, here's where you'd get one.)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20000">
            <a:off x="4896391" y="3879608"/>
            <a:ext cx="2615144" cy="2306269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 cmpd="sng">
            <a:solidFill>
              <a:srgbClr val="FFFFFF"/>
            </a:solidFill>
            <a:miter lim="800000"/>
          </a:ln>
          <a:effectLst>
            <a:outerShdw blurRad="50800" dist="215900" dir="19080000" algn="tl" rotWithShape="0">
              <a:srgbClr val="000000">
                <a:alpha val="25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6414" y="3753498"/>
            <a:ext cx="2036534" cy="2545668"/>
          </a:xfrm>
          <a:prstGeom prst="rect">
            <a:avLst/>
          </a:prstGeom>
          <a:solidFill>
            <a:srgbClr val="FFFFFF">
              <a:shade val="85000"/>
            </a:srgbClr>
          </a:solidFill>
          <a:ln w="57150" cap="sq" cmpd="sng">
            <a:solidFill>
              <a:srgbClr val="FFFFFF"/>
            </a:solidFill>
            <a:miter lim="800000"/>
          </a:ln>
          <a:effectLst>
            <a:outerShdw blurRad="50800" dist="215900" dir="19860000" algn="tl" rotWithShape="0">
              <a:srgbClr val="000000">
                <a:alpha val="21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331533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3556"/>
            <a:ext cx="7770813" cy="142987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Helvetica"/>
                <a:cs typeface="Helvetica"/>
              </a:rPr>
              <a:t>Questions?</a:t>
            </a:r>
            <a:endParaRPr lang="en-US" sz="60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946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Overview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Previous Work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Project Progress</a:t>
            </a:r>
          </a:p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OBD</a:t>
            </a:r>
            <a:r>
              <a:rPr lang="en-US" dirty="0" smtClean="0">
                <a:latin typeface="Helvetica"/>
                <a:cs typeface="Helvetica"/>
              </a:rPr>
              <a:t>me Demo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What’s to come</a:t>
            </a:r>
          </a:p>
          <a:p>
            <a:pPr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425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/>
                <a:cs typeface="Helvetica"/>
              </a:rPr>
              <a:t>OBD</a:t>
            </a:r>
            <a:r>
              <a:rPr lang="en-US" dirty="0" smtClean="0">
                <a:latin typeface="Helvetica"/>
                <a:cs typeface="Helvetica"/>
              </a:rPr>
              <a:t>me Architecture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Diagr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4104"/>
            <a:ext cx="7961897" cy="5432600"/>
          </a:xfrm>
          <a:prstGeom prst="rect">
            <a:avLst/>
          </a:prstGeom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7327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3556"/>
            <a:ext cx="7770813" cy="142987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Helvetica"/>
                <a:cs typeface="Helvetica"/>
              </a:rPr>
              <a:t>Project Progress</a:t>
            </a:r>
            <a:endParaRPr lang="en-US" sz="60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  <p:pic>
        <p:nvPicPr>
          <p:cNvPr id="3" name="Picture 2" descr="code_background.png"/>
          <p:cNvPicPr>
            <a:picLocks noChangeAspect="1"/>
          </p:cNvPicPr>
          <p:nvPr/>
        </p:nvPicPr>
        <p:blipFill>
          <a:blip r:embed="rId5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386" y="1463"/>
            <a:ext cx="12429884" cy="857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8272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Service Architecture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096851"/>
              </p:ext>
            </p:extLst>
          </p:nvPr>
        </p:nvGraphicFramePr>
        <p:xfrm>
          <a:off x="1294555" y="2002940"/>
          <a:ext cx="4288830" cy="17393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4415"/>
                <a:gridCol w="2144415"/>
              </a:tblGrid>
              <a:tr h="434826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Frontend </a:t>
                      </a:r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Services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48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Apache 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Mail</a:t>
                      </a:r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 </a:t>
                      </a:r>
                      <a:r>
                        <a:rPr lang="en-US" dirty="0" smtClean="0">
                          <a:latin typeface="Helvetica"/>
                          <a:cs typeface="Helvetica"/>
                        </a:rPr>
                        <a:t>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8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JIRA</a:t>
                      </a:r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 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Fe/Cru </a:t>
                      </a:r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8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SVN 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>
                          <a:latin typeface="Helvetica"/>
                          <a:cs typeface="Helvetica"/>
                        </a:rPr>
                        <a:t>Auth</a:t>
                      </a:r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 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559361"/>
              </p:ext>
            </p:extLst>
          </p:nvPr>
        </p:nvGraphicFramePr>
        <p:xfrm>
          <a:off x="1294555" y="4303353"/>
          <a:ext cx="4288830" cy="13044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44415"/>
                <a:gridCol w="2144415"/>
              </a:tblGrid>
              <a:tr h="434826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Backend </a:t>
                      </a:r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Services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348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MySQL 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>
                          <a:latin typeface="Helvetica"/>
                          <a:cs typeface="Helvetica"/>
                        </a:rPr>
                        <a:t>Apache Server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4826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App Server (Play!)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Helvetica"/>
                          <a:cs typeface="Helvetica"/>
                        </a:rPr>
                        <a:t>API Server (Play!)</a:t>
                      </a:r>
                      <a:endParaRPr lang="en-US" dirty="0">
                        <a:latin typeface="Helvetica"/>
                        <a:cs typeface="Helvetica"/>
                      </a:endParaRPr>
                    </a:p>
                  </a:txBody>
                  <a:tcPr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54" name="Group 53"/>
          <p:cNvGrpSpPr/>
          <p:nvPr/>
        </p:nvGrpSpPr>
        <p:grpSpPr>
          <a:xfrm>
            <a:off x="7055422" y="1550894"/>
            <a:ext cx="1425055" cy="4249765"/>
            <a:chOff x="7031558" y="1299119"/>
            <a:chExt cx="1516083" cy="4827044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7635422" y="2159787"/>
              <a:ext cx="0" cy="978016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 descr="internet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558" y="1299119"/>
              <a:ext cx="1425055" cy="1140044"/>
            </a:xfrm>
            <a:prstGeom prst="rect">
              <a:avLst/>
            </a:prstGeom>
          </p:spPr>
        </p:pic>
        <p:pic>
          <p:nvPicPr>
            <p:cNvPr id="26" name="Picture 25" descr="dennis icon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558" y="4610080"/>
              <a:ext cx="1516083" cy="1516083"/>
            </a:xfrm>
            <a:prstGeom prst="rect">
              <a:avLst/>
            </a:prstGeom>
          </p:spPr>
        </p:pic>
        <p:cxnSp>
          <p:nvCxnSpPr>
            <p:cNvPr id="37" name="Curved Connector 36"/>
            <p:cNvCxnSpPr/>
            <p:nvPr/>
          </p:nvCxnSpPr>
          <p:spPr>
            <a:xfrm rot="10800000" flipV="1">
              <a:off x="7132632" y="3728136"/>
              <a:ext cx="12700" cy="1557934"/>
            </a:xfrm>
            <a:prstGeom prst="curvedConnector3">
              <a:avLst>
                <a:gd name="adj1" fmla="val 3297354"/>
              </a:avLst>
            </a:prstGeom>
            <a:ln w="38100" cmpd="sng">
              <a:solidFill>
                <a:schemeClr val="tx1">
                  <a:lumMod val="5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urved Connector 40"/>
            <p:cNvCxnSpPr/>
            <p:nvPr/>
          </p:nvCxnSpPr>
          <p:spPr>
            <a:xfrm flipV="1">
              <a:off x="8350685" y="3718706"/>
              <a:ext cx="12700" cy="1557934"/>
            </a:xfrm>
            <a:prstGeom prst="curvedConnector3">
              <a:avLst>
                <a:gd name="adj1" fmla="val 3243874"/>
              </a:avLst>
            </a:prstGeom>
            <a:ln w="38100" cmpd="sng">
              <a:solidFill>
                <a:schemeClr val="tx1">
                  <a:lumMod val="5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flipV="1">
              <a:off x="7814988" y="2389533"/>
              <a:ext cx="0" cy="789020"/>
            </a:xfrm>
            <a:prstGeom prst="straightConnector1">
              <a:avLst/>
            </a:prstGeom>
            <a:ln w="38100" cmpd="sng">
              <a:solidFill>
                <a:schemeClr val="tx1">
                  <a:lumMod val="50000"/>
                </a:schemeClr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frank icon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1558" y="3052146"/>
              <a:ext cx="1516083" cy="1516083"/>
            </a:xfrm>
            <a:prstGeom prst="rect">
              <a:avLst/>
            </a:prstGeom>
          </p:spPr>
        </p:pic>
      </p:grpSp>
      <p:pic>
        <p:nvPicPr>
          <p:cNvPr id="55" name="Picture 54" descr="frank face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8008">
            <a:off x="4578876" y="1593062"/>
            <a:ext cx="1713359" cy="2170576"/>
          </a:xfrm>
          <a:prstGeom prst="rect">
            <a:avLst/>
          </a:prstGeom>
        </p:spPr>
      </p:pic>
      <p:pic>
        <p:nvPicPr>
          <p:cNvPr id="56" name="Picture 55" descr="dennis face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98028">
            <a:off x="4582765" y="3713427"/>
            <a:ext cx="1985022" cy="2451502"/>
          </a:xfrm>
          <a:prstGeom prst="rect">
            <a:avLst/>
          </a:prstGeom>
        </p:spPr>
      </p:pic>
      <p:pic>
        <p:nvPicPr>
          <p:cNvPr id="57" name="Picture 56" descr="always sunny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389551"/>
            <a:ext cx="3689330" cy="259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037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roid du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67" y="-645298"/>
            <a:ext cx="7470086" cy="8467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Android Application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UI Enhancements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Fully functional </a:t>
            </a:r>
            <a:r>
              <a:rPr lang="en-US" dirty="0" smtClean="0">
                <a:latin typeface="Helvetica"/>
                <a:cs typeface="Helvetica"/>
              </a:rPr>
              <a:t>preferences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Error Handling</a:t>
            </a:r>
            <a:endParaRPr lang="en-US" dirty="0" smtClean="0">
              <a:latin typeface="Helvetica"/>
              <a:cs typeface="Helvetica"/>
            </a:endParaRPr>
          </a:p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Data Upload / Data Push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Low Priority Scheduled Thread Pool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Fully </a:t>
            </a:r>
            <a:r>
              <a:rPr lang="en-US" dirty="0" smtClean="0">
                <a:latin typeface="Helvetica"/>
                <a:cs typeface="Helvetica"/>
              </a:rPr>
              <a:t>Functional</a:t>
            </a:r>
          </a:p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Application Backend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Significant Performance Improvements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Increased Device and Protocol Support</a:t>
            </a:r>
            <a:endParaRPr lang="en-US" dirty="0">
              <a:latin typeface="Helvetica"/>
              <a:cs typeface="Helvetica"/>
            </a:endParaRPr>
          </a:p>
          <a:p>
            <a:pPr marL="349250" lvl="1" indent="0">
              <a:buSzPct val="150000"/>
              <a:buNone/>
            </a:pPr>
            <a:endParaRPr lang="en-US" dirty="0">
              <a:latin typeface="Helvetica"/>
              <a:cs typeface="Helvetica"/>
            </a:endParaRPr>
          </a:p>
        </p:txBody>
      </p:sp>
      <p:pic>
        <p:nvPicPr>
          <p:cNvPr id="10" name="Picture 9" descr="droid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03" y="1679938"/>
            <a:ext cx="3564375" cy="3920813"/>
          </a:xfrm>
          <a:prstGeom prst="rect">
            <a:avLst/>
          </a:prstGeom>
        </p:spPr>
      </p:pic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05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roid du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67" y="-645298"/>
            <a:ext cx="7470086" cy="8467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Android Application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4253848"/>
              </p:ext>
            </p:extLst>
          </p:nvPr>
        </p:nvGraphicFramePr>
        <p:xfrm>
          <a:off x="149415" y="1165088"/>
          <a:ext cx="9144000" cy="54526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1782011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lay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7" y="343244"/>
            <a:ext cx="6240162" cy="6240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API Framework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740" y="1650958"/>
            <a:ext cx="8238495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New Functionality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User/Vehicle Association </a:t>
            </a:r>
          </a:p>
          <a:p>
            <a:pPr lvl="1"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Efficiency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Smart Database Structures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Rapid </a:t>
            </a:r>
            <a:r>
              <a:rPr lang="en-US" smtClean="0">
                <a:latin typeface="Helvetica"/>
                <a:cs typeface="Helvetica"/>
              </a:rPr>
              <a:t>Batch Jobs</a:t>
            </a:r>
          </a:p>
          <a:p>
            <a:pPr lvl="1"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Unit Tests!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39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s.png"/>
          <p:cNvPicPr>
            <a:picLocks noChangeAspect="1"/>
          </p:cNvPicPr>
          <p:nvPr/>
        </p:nvPicPr>
        <p:blipFill>
          <a:blip r:embed="rId4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081" y="469847"/>
            <a:ext cx="914400" cy="914400"/>
          </a:xfrm>
          <a:prstGeom prst="rect">
            <a:avLst/>
          </a:prstGeom>
        </p:spPr>
      </p:pic>
      <p:pic>
        <p:nvPicPr>
          <p:cNvPr id="5" name="Picture 4" descr="home.png"/>
          <p:cNvPicPr>
            <a:picLocks noChangeAspect="1"/>
          </p:cNvPicPr>
          <p:nvPr/>
        </p:nvPicPr>
        <p:blipFill>
          <a:blip r:embed="rId5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2" y="469847"/>
            <a:ext cx="914400" cy="914400"/>
          </a:xfrm>
          <a:prstGeom prst="rect">
            <a:avLst/>
          </a:prstGeom>
        </p:spPr>
      </p:pic>
      <p:pic>
        <p:nvPicPr>
          <p:cNvPr id="6" name="Picture 5" descr="trip.png"/>
          <p:cNvPicPr>
            <a:picLocks noChangeAspect="1"/>
          </p:cNvPicPr>
          <p:nvPr/>
        </p:nvPicPr>
        <p:blipFill>
          <a:blip r:embed="rId6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37" y="469847"/>
            <a:ext cx="914400" cy="914400"/>
          </a:xfrm>
          <a:prstGeom prst="rect">
            <a:avLst/>
          </a:prstGeom>
        </p:spPr>
      </p:pic>
      <p:pic>
        <p:nvPicPr>
          <p:cNvPr id="8" name="Picture 7" descr="notifications.png"/>
          <p:cNvPicPr>
            <a:picLocks noChangeAspect="1"/>
          </p:cNvPicPr>
          <p:nvPr/>
        </p:nvPicPr>
        <p:blipFill>
          <a:blip r:embed="rId7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827" y="469847"/>
            <a:ext cx="914400" cy="914400"/>
          </a:xfrm>
          <a:prstGeom prst="rect">
            <a:avLst/>
          </a:prstGeom>
        </p:spPr>
      </p:pic>
      <p:pic>
        <p:nvPicPr>
          <p:cNvPr id="9" name="Picture 8" descr="stats.png"/>
          <p:cNvPicPr>
            <a:picLocks noChangeAspect="1"/>
          </p:cNvPicPr>
          <p:nvPr/>
        </p:nvPicPr>
        <p:blipFill>
          <a:blip r:embed="rId8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229" y="469847"/>
            <a:ext cx="914400" cy="914400"/>
          </a:xfrm>
          <a:prstGeom prst="rect">
            <a:avLst/>
          </a:prstGeom>
        </p:spPr>
      </p:pic>
      <p:pic>
        <p:nvPicPr>
          <p:cNvPr id="10" name="Picture 9" descr="vehicle.png"/>
          <p:cNvPicPr>
            <a:picLocks noChangeAspect="1"/>
          </p:cNvPicPr>
          <p:nvPr/>
        </p:nvPicPr>
        <p:blipFill>
          <a:blip r:embed="rId9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40" y="469847"/>
            <a:ext cx="914400" cy="914400"/>
          </a:xfrm>
          <a:prstGeom prst="rect">
            <a:avLst/>
          </a:prstGeom>
        </p:spPr>
      </p:pic>
      <p:pic>
        <p:nvPicPr>
          <p:cNvPr id="11" name="Picture 10" descr="profile.png"/>
          <p:cNvPicPr>
            <a:picLocks noChangeAspect="1"/>
          </p:cNvPicPr>
          <p:nvPr/>
        </p:nvPicPr>
        <p:blipFill>
          <a:blip r:embed="rId10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75" y="469847"/>
            <a:ext cx="914400" cy="914400"/>
          </a:xfrm>
          <a:prstGeom prst="rect">
            <a:avLst/>
          </a:prstGeom>
        </p:spPr>
      </p:pic>
      <p:pic>
        <p:nvPicPr>
          <p:cNvPr id="12" name="Picture 11" descr="logout.png"/>
          <p:cNvPicPr>
            <a:picLocks noChangeAspect="1"/>
          </p:cNvPicPr>
          <p:nvPr/>
        </p:nvPicPr>
        <p:blipFill>
          <a:blip r:embed="rId11">
            <a:grayscl/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15" y="469847"/>
            <a:ext cx="9144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Web Application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740" y="1650958"/>
            <a:ext cx="8238495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Security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Access Control Implemented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UI Technologies</a:t>
            </a:r>
          </a:p>
          <a:p>
            <a:pPr lvl="1"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JQuery</a:t>
            </a:r>
            <a:endParaRPr lang="en-US" dirty="0" smtClean="0">
              <a:latin typeface="Helvetica"/>
              <a:cs typeface="Helvetica"/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HTML5 and CSS3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D3 (Data Driven Documents)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UI Design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Non-invasive Navigation</a:t>
            </a:r>
          </a:p>
          <a:p>
            <a:pPr lvl="1">
              <a:buFont typeface="Arial"/>
              <a:buChar char="•"/>
            </a:pPr>
            <a:r>
              <a:rPr lang="en-US" smtClean="0">
                <a:latin typeface="Helvetica"/>
                <a:cs typeface="Helvetica"/>
              </a:rPr>
              <a:t>Full Data </a:t>
            </a:r>
            <a:r>
              <a:rPr lang="en-US" dirty="0" smtClean="0">
                <a:latin typeface="Helvetica"/>
                <a:cs typeface="Helvetica"/>
              </a:rPr>
              <a:t>Presentation</a:t>
            </a: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1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459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2375</TotalTime>
  <Words>344</Words>
  <Application>Microsoft Macintosh PowerPoint</Application>
  <PresentationFormat>On-screen Show (4:3)</PresentationFormat>
  <Paragraphs>118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Story</vt:lpstr>
      <vt:lpstr>PowerPoint Presentation</vt:lpstr>
      <vt:lpstr>Overview</vt:lpstr>
      <vt:lpstr>OBDme Architecture</vt:lpstr>
      <vt:lpstr>Project Progress</vt:lpstr>
      <vt:lpstr>Service Architecture</vt:lpstr>
      <vt:lpstr>Android Application</vt:lpstr>
      <vt:lpstr>Android Application</vt:lpstr>
      <vt:lpstr>API Framework</vt:lpstr>
      <vt:lpstr>Web Application</vt:lpstr>
      <vt:lpstr>Demo</vt:lpstr>
      <vt:lpstr>What’s to Come: Android</vt:lpstr>
      <vt:lpstr>What’s to Come: Web and API</vt:lpstr>
      <vt:lpstr>Schedule</vt:lpstr>
      <vt:lpstr>Something Cool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OBDMe</dc:title>
  <dc:creator>Curtis Johnson</dc:creator>
  <cp:lastModifiedBy>Michael Kelly</cp:lastModifiedBy>
  <cp:revision>77</cp:revision>
  <cp:lastPrinted>2011-04-01T16:13:48Z</cp:lastPrinted>
  <dcterms:created xsi:type="dcterms:W3CDTF">2011-02-21T03:09:16Z</dcterms:created>
  <dcterms:modified xsi:type="dcterms:W3CDTF">2011-04-01T16:14:05Z</dcterms:modified>
</cp:coreProperties>
</file>